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embeddedFontLst>
    <p:embeddedFont>
      <p:font typeface="Libre Franklin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0" roundtripDataSignature="AMtx7mjhLv37oUq2DaHdm7a9+LoOik+r4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LibreFranklin-bold.fntdata"/><Relationship Id="rId16" Type="http://schemas.openxmlformats.org/officeDocument/2006/relationships/font" Target="fonts/LibreFranklin-regular.fntdata"/><Relationship Id="rId5" Type="http://schemas.openxmlformats.org/officeDocument/2006/relationships/slide" Target="slides/slide1.xml"/><Relationship Id="rId19" Type="http://schemas.openxmlformats.org/officeDocument/2006/relationships/font" Target="fonts/LibreFranklin-boldItalic.fntdata"/><Relationship Id="rId6" Type="http://schemas.openxmlformats.org/officeDocument/2006/relationships/slide" Target="slides/slide2.xml"/><Relationship Id="rId18" Type="http://schemas.openxmlformats.org/officeDocument/2006/relationships/font" Target="fonts/LibreFranklin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a6fc20dba6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a6fc20dba6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a6fc20dba6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6fc20dba6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6fc20dba6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a6fc20dba6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6fc20dba6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a6fc20dba6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6fc20dba6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a6fc20dba6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a6fc20dba6_0_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6fc20dba6_0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a6fc20dba6_0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a6fc20dba6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a6fc20dba6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a6fc20dba6_0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Whiteboard notes from Charting Users &amp; Use Cases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6fc20dba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6fc20dba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a6fc20dba6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6fc20dba6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a6fc20dba6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Whiteboard notes from Charting Users &amp; Use Cases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a6fc20dba6_0_3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9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ibre Franklin"/>
              <a:buNone/>
              <a:defRPr sz="60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9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8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9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9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400"/>
              <a:buFont typeface="Libre Franklin"/>
              <a:buNone/>
              <a:defRPr>
                <a:solidFill>
                  <a:srgbClr val="D8D8D8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" name="Google Shape;28;p20"/>
          <p:cNvSpPr/>
          <p:nvPr/>
        </p:nvSpPr>
        <p:spPr>
          <a:xfrm>
            <a:off x="0" y="1579487"/>
            <a:ext cx="12192000" cy="124647"/>
          </a:xfrm>
          <a:prstGeom prst="rect">
            <a:avLst/>
          </a:prstGeom>
          <a:solidFill>
            <a:srgbClr val="B3C6E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4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4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24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24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24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26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26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27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Relationship Id="rId4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/>
          <p:nvPr/>
        </p:nvSpPr>
        <p:spPr>
          <a:xfrm>
            <a:off x="0" y="0"/>
            <a:ext cx="12192000" cy="421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0" y="4216400"/>
            <a:ext cx="12192000" cy="2641599"/>
          </a:xfrm>
          <a:prstGeom prst="rect">
            <a:avLst/>
          </a:prstGeom>
          <a:solidFill>
            <a:srgbClr val="B3C6E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"/>
          <p:cNvSpPr txBox="1"/>
          <p:nvPr>
            <p:ph type="ctrTitle"/>
          </p:nvPr>
        </p:nvSpPr>
        <p:spPr>
          <a:xfrm>
            <a:off x="1524000" y="15795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6000"/>
              <a:buFont typeface="Libre Franklin"/>
              <a:buNone/>
            </a:pPr>
            <a:r>
              <a:rPr lang="en-US">
                <a:solidFill>
                  <a:srgbClr val="D8D8D8"/>
                </a:solidFill>
              </a:rPr>
              <a:t>Methane Source Finder</a:t>
            </a:r>
            <a:br>
              <a:rPr lang="en-US">
                <a:solidFill>
                  <a:srgbClr val="D8D8D8"/>
                </a:solidFill>
              </a:rPr>
            </a:br>
            <a:r>
              <a:rPr lang="en-US">
                <a:solidFill>
                  <a:srgbClr val="D8D8D8"/>
                </a:solidFill>
              </a:rPr>
              <a:t>QC Portal Sketches</a:t>
            </a:r>
            <a:endParaRPr/>
          </a:p>
        </p:txBody>
      </p:sp>
      <p:sp>
        <p:nvSpPr>
          <p:cNvPr id="93" name="Google Shape;93;p1"/>
          <p:cNvSpPr txBox="1"/>
          <p:nvPr>
            <p:ph idx="1" type="subTitle"/>
          </p:nvPr>
        </p:nvSpPr>
        <p:spPr>
          <a:xfrm>
            <a:off x="1524000" y="4356100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Rob Tapella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Nov 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ga6fc20dba6_0_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8450" y="152400"/>
            <a:ext cx="5063838" cy="655320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ga6fc20dba6_0_45"/>
          <p:cNvSpPr txBox="1"/>
          <p:nvPr/>
        </p:nvSpPr>
        <p:spPr>
          <a:xfrm>
            <a:off x="228025" y="2329625"/>
            <a:ext cx="3510300" cy="28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JB goes to the QC tab on the left to see which flight lines are available for QC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JB sees that there are 24 flight lines to QC and chooses the second one to get started</a:t>
            </a:r>
            <a:endParaRPr sz="1800"/>
          </a:p>
        </p:txBody>
      </p:sp>
      <p:sp>
        <p:nvSpPr>
          <p:cNvPr id="158" name="Google Shape;158;ga6fc20dba6_0_45"/>
          <p:cNvSpPr/>
          <p:nvPr/>
        </p:nvSpPr>
        <p:spPr>
          <a:xfrm>
            <a:off x="4659250" y="1625200"/>
            <a:ext cx="1047000" cy="11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a6fc20dba6_0_45"/>
          <p:cNvSpPr txBox="1"/>
          <p:nvPr>
            <p:ph idx="4294967295" type="body"/>
          </p:nvPr>
        </p:nvSpPr>
        <p:spPr>
          <a:xfrm>
            <a:off x="228025" y="346700"/>
            <a:ext cx="4117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100">
                <a:latin typeface="Arial"/>
                <a:ea typeface="Arial"/>
                <a:cs typeface="Arial"/>
                <a:sym typeface="Arial"/>
              </a:rPr>
              <a:t>Choose a flight line to QC</a:t>
            </a:r>
            <a:endParaRPr b="1" sz="3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ga6fc20dba6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4950" y="152400"/>
            <a:ext cx="5063838" cy="6553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a6fc20dba6_0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5550" y="230925"/>
            <a:ext cx="5063838" cy="6553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400"/>
              <a:buFont typeface="Libre Franklin"/>
              <a:buNone/>
            </a:pPr>
            <a:r>
              <a:rPr lang="en-US"/>
              <a:t>Title</a:t>
            </a:r>
            <a:endParaRPr/>
          </a:p>
        </p:txBody>
      </p:sp>
      <p:sp>
        <p:nvSpPr>
          <p:cNvPr id="99" name="Google Shape;99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6fc20dba6_0_1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400"/>
              <a:buFont typeface="Libre Franklin"/>
              <a:buNone/>
            </a:pPr>
            <a:r>
              <a:rPr lang="en-US"/>
              <a:t>Full scenario</a:t>
            </a:r>
            <a:endParaRPr/>
          </a:p>
        </p:txBody>
      </p:sp>
      <p:sp>
        <p:nvSpPr>
          <p:cNvPr id="105" name="Google Shape;105;ga6fc20dba6_0_11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Joe Blah has some time to QC some scenes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He loads up the QC Portal which has all the internal data and which can view and approve new plumes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JB goes to the QC tab on the left to see which flight lines are available for QC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JB see that there are 24 flight lines to QC and chooses the earliest to get started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The UI loads up the list of plume detections in a </a:t>
            </a:r>
            <a:r>
              <a:rPr b="1" lang="en-US" sz="1400">
                <a:latin typeface="Arial"/>
                <a:ea typeface="Arial"/>
                <a:cs typeface="Arial"/>
                <a:sym typeface="Arial"/>
              </a:rPr>
              <a:t>list</a:t>
            </a:r>
            <a:r>
              <a:rPr lang="en-US" sz="1400">
                <a:latin typeface="Arial"/>
                <a:ea typeface="Arial"/>
                <a:cs typeface="Arial"/>
                <a:sym typeface="Arial"/>
              </a:rPr>
              <a:t> plus a visualization of the plumes on the </a:t>
            </a:r>
            <a:r>
              <a:rPr b="1" lang="en-US" sz="1400">
                <a:latin typeface="Arial"/>
                <a:ea typeface="Arial"/>
                <a:cs typeface="Arial"/>
                <a:sym typeface="Arial"/>
              </a:rPr>
              <a:t>map</a:t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Also loaded are associated processing/QC layers, wind data, the greyscale map, flares, and the AVIRIS RGB layer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Each of the dot colors (and/or shapes) indicates if it has been QC’d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JB goes through each dot he sees on the map; first zooming in on the dot, deciding if it’s real or not, then setting an appropriate disposition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Once all the plumes are set as “good” or “bad”, he goes back over the flight line to see if there are missing plumes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He notices a few plumes that are missing. He “adds” a plume each time and sets the location, then adds some basic metadata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He notices one plume that he had marked as TP looks a bit off from where it shows up in the greyscale/IR layer. He goes into the details of that plume and “re-sets” the location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He scans through the list view to quickly make sure that he got to all the plumes that were detected by the CNN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It looks good; he indicates that this flight line has been QC’d, and it is removed from the “to be QC’d” flight line list; the system does whatever post-processing is needed to save the approved plumes to the public data set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3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ga6fc20dba6_0_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79713"/>
            <a:ext cx="11887200" cy="6298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6fc20dba6_0_36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400"/>
              <a:buFont typeface="Libre Franklin"/>
              <a:buNone/>
            </a:pPr>
            <a:r>
              <a:rPr lang="en-US"/>
              <a:t>The scenario begins...</a:t>
            </a:r>
            <a:endParaRPr/>
          </a:p>
        </p:txBody>
      </p:sp>
      <p:sp>
        <p:nvSpPr>
          <p:cNvPr id="117" name="Google Shape;117;ga6fc20dba6_0_36"/>
          <p:cNvSpPr txBox="1"/>
          <p:nvPr>
            <p:ph idx="1" type="body"/>
          </p:nvPr>
        </p:nvSpPr>
        <p:spPr>
          <a:xfrm>
            <a:off x="838200" y="2368900"/>
            <a:ext cx="10515600" cy="38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>
                <a:latin typeface="Arial"/>
                <a:ea typeface="Arial"/>
                <a:cs typeface="Arial"/>
                <a:sym typeface="Arial"/>
              </a:rPr>
              <a:t>Joe Blah has time to QC some scenes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US" sz="2100">
                <a:latin typeface="Arial"/>
                <a:ea typeface="Arial"/>
                <a:cs typeface="Arial"/>
                <a:sym typeface="Arial"/>
              </a:rPr>
              <a:t>He loads up the QC Portal which has all the internal data and which can view and approve new plumes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3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ga6fc20dba6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8450" y="152400"/>
            <a:ext cx="5063838" cy="6553203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ga6fc20dba6_0_4"/>
          <p:cNvSpPr txBox="1"/>
          <p:nvPr/>
        </p:nvSpPr>
        <p:spPr>
          <a:xfrm>
            <a:off x="228025" y="2329625"/>
            <a:ext cx="3510300" cy="28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JB goes to the QC tab on the left to see which flight lines are available for QC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JB sees that there are 24 flight lines to QC and chooses the second one to get started</a:t>
            </a:r>
            <a:endParaRPr sz="1800"/>
          </a:p>
        </p:txBody>
      </p:sp>
      <p:sp>
        <p:nvSpPr>
          <p:cNvPr id="125" name="Google Shape;125;ga6fc20dba6_0_4"/>
          <p:cNvSpPr/>
          <p:nvPr/>
        </p:nvSpPr>
        <p:spPr>
          <a:xfrm>
            <a:off x="4659250" y="1625200"/>
            <a:ext cx="1047000" cy="1112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a6fc20dba6_0_4"/>
          <p:cNvSpPr txBox="1"/>
          <p:nvPr>
            <p:ph idx="4294967295" type="body"/>
          </p:nvPr>
        </p:nvSpPr>
        <p:spPr>
          <a:xfrm>
            <a:off x="228025" y="346700"/>
            <a:ext cx="4117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100">
                <a:latin typeface="Arial"/>
                <a:ea typeface="Arial"/>
                <a:cs typeface="Arial"/>
                <a:sym typeface="Arial"/>
              </a:rPr>
              <a:t>Choose a flight line to QC</a:t>
            </a:r>
            <a:endParaRPr b="1" sz="3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4175" y="152400"/>
            <a:ext cx="5063838" cy="655320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7"/>
          <p:cNvSpPr txBox="1"/>
          <p:nvPr/>
        </p:nvSpPr>
        <p:spPr>
          <a:xfrm>
            <a:off x="0" y="889975"/>
            <a:ext cx="3725400" cy="59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The UI loads up the list of plume detections in a </a:t>
            </a:r>
            <a:r>
              <a:rPr b="1" lang="en-US" sz="1700">
                <a:solidFill>
                  <a:schemeClr val="dk1"/>
                </a:solidFill>
              </a:rPr>
              <a:t>list</a:t>
            </a:r>
            <a:r>
              <a:rPr lang="en-US" sz="1700">
                <a:solidFill>
                  <a:schemeClr val="dk1"/>
                </a:solidFill>
              </a:rPr>
              <a:t> plus a visualization of the plumes on the </a:t>
            </a:r>
            <a:r>
              <a:rPr b="1" lang="en-US" sz="1700">
                <a:solidFill>
                  <a:schemeClr val="dk1"/>
                </a:solidFill>
              </a:rPr>
              <a:t>map</a:t>
            </a:r>
            <a:endParaRPr b="1"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Also loaded are associated processing/QC layers, wind data, the greyscale map, flares, and the AVIRIS RGB layer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Each of the dot colors (and/or shapes) indicates if it has been QC’d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JB goes through each dot he sees on the map; first zooming in on the dot, deciding if it’s real or not, then setting an appropriate disposition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-US" sz="1700">
                <a:solidFill>
                  <a:schemeClr val="dk1"/>
                </a:solidFill>
              </a:rPr>
              <a:t>Each dot (and list-item on the left) has some metadata associated with it like the flux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34" name="Google Shape;134;p17"/>
          <p:cNvSpPr txBox="1"/>
          <p:nvPr>
            <p:ph idx="4294967295" type="body"/>
          </p:nvPr>
        </p:nvSpPr>
        <p:spPr>
          <a:xfrm>
            <a:off x="228025" y="346700"/>
            <a:ext cx="4117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100">
                <a:latin typeface="Arial"/>
                <a:ea typeface="Arial"/>
                <a:cs typeface="Arial"/>
                <a:sym typeface="Arial"/>
              </a:rPr>
              <a:t>Mark each plume TP/FP/etc.</a:t>
            </a:r>
            <a:endParaRPr b="1" sz="3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a6fc20dba6_0_0"/>
          <p:cNvPicPr preferRelativeResize="0"/>
          <p:nvPr/>
        </p:nvPicPr>
        <p:blipFill rotWithShape="1">
          <a:blip r:embed="rId3">
            <a:alphaModFix/>
          </a:blip>
          <a:srcRect b="57388" l="0" r="0" t="0"/>
          <a:stretch/>
        </p:blipFill>
        <p:spPr>
          <a:xfrm>
            <a:off x="4397800" y="1169075"/>
            <a:ext cx="7276501" cy="401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a6fc20dba6_0_0"/>
          <p:cNvSpPr txBox="1"/>
          <p:nvPr/>
        </p:nvSpPr>
        <p:spPr>
          <a:xfrm>
            <a:off x="0" y="929250"/>
            <a:ext cx="4070400" cy="49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Once all the plumes are set as “good” or “bad”, he goes back over the flight line to see if there are missing plumes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He notices a few plumes that are missing. He “adds” a plume each time and sets the location, then adds some basic metadata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He notices one plume that he had marked as TP looks a bit off from where it shows up in the greyscale/IR layer. He goes into the details of that plume and “re-sets” the location</a:t>
            </a:r>
            <a:endParaRPr sz="1800"/>
          </a:p>
        </p:txBody>
      </p:sp>
      <p:sp>
        <p:nvSpPr>
          <p:cNvPr id="142" name="Google Shape;142;ga6fc20dba6_0_0"/>
          <p:cNvSpPr txBox="1"/>
          <p:nvPr>
            <p:ph idx="4294967295" type="body"/>
          </p:nvPr>
        </p:nvSpPr>
        <p:spPr>
          <a:xfrm>
            <a:off x="228025" y="346700"/>
            <a:ext cx="4117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100">
                <a:latin typeface="Arial"/>
                <a:ea typeface="Arial"/>
                <a:cs typeface="Arial"/>
                <a:sym typeface="Arial"/>
              </a:rPr>
              <a:t>Add missing plumes (FNs)</a:t>
            </a:r>
            <a:endParaRPr b="1" sz="3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ga6fc20dba6_0_30"/>
          <p:cNvPicPr preferRelativeResize="0"/>
          <p:nvPr/>
        </p:nvPicPr>
        <p:blipFill rotWithShape="1">
          <a:blip r:embed="rId3">
            <a:alphaModFix/>
          </a:blip>
          <a:srcRect b="59186" l="15340" r="0" t="8259"/>
          <a:stretch/>
        </p:blipFill>
        <p:spPr>
          <a:xfrm>
            <a:off x="4214275" y="1413450"/>
            <a:ext cx="6338548" cy="3154172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a6fc20dba6_0_30"/>
          <p:cNvSpPr txBox="1"/>
          <p:nvPr/>
        </p:nvSpPr>
        <p:spPr>
          <a:xfrm>
            <a:off x="0" y="1033925"/>
            <a:ext cx="3743100" cy="58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He scans through the list view to quickly make sure that he got to all the plumes that were detected by the CNN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It looks good; he indicates that this flight line has been QC’d, and it is removed from the “to be QC’d” flight line list; the system does whatever post-processing is needed to save the approved plumes to the public data set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50" name="Google Shape;150;ga6fc20dba6_0_30"/>
          <p:cNvSpPr txBox="1"/>
          <p:nvPr>
            <p:ph idx="4294967295" type="body"/>
          </p:nvPr>
        </p:nvSpPr>
        <p:spPr>
          <a:xfrm>
            <a:off x="228025" y="346700"/>
            <a:ext cx="4117200" cy="6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b="1" lang="en-US" sz="2100">
                <a:latin typeface="Arial"/>
                <a:ea typeface="Arial"/>
                <a:cs typeface="Arial"/>
                <a:sym typeface="Arial"/>
              </a:rPr>
              <a:t>Check for completeness and “check off” flight line</a:t>
            </a:r>
            <a:endParaRPr b="1" sz="3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2019-05-31T17:01:34Z</dcterms:created>
  <dc:creator>Robert Tapella</dc:creator>
</cp:coreProperties>
</file>